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EF7F-BAC2-4B34-8F33-1ADBA7025C9D}" type="datetimeFigureOut">
              <a:rPr lang="it-IT" smtClean="0"/>
              <a:t>05/04/2014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7880-B282-4FF5-BE38-66A1232055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EF7F-BAC2-4B34-8F33-1ADBA7025C9D}" type="datetimeFigureOut">
              <a:rPr lang="it-IT" smtClean="0"/>
              <a:t>05/04/2014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7880-B282-4FF5-BE38-66A1232055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EF7F-BAC2-4B34-8F33-1ADBA7025C9D}" type="datetimeFigureOut">
              <a:rPr lang="it-IT" smtClean="0"/>
              <a:t>05/04/2014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7880-B282-4FF5-BE38-66A1232055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EF7F-BAC2-4B34-8F33-1ADBA7025C9D}" type="datetimeFigureOut">
              <a:rPr lang="it-IT" smtClean="0"/>
              <a:t>05/04/2014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7880-B282-4FF5-BE38-66A1232055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EF7F-BAC2-4B34-8F33-1ADBA7025C9D}" type="datetimeFigureOut">
              <a:rPr lang="it-IT" smtClean="0"/>
              <a:t>05/04/2014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7880-B282-4FF5-BE38-66A1232055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EF7F-BAC2-4B34-8F33-1ADBA7025C9D}" type="datetimeFigureOut">
              <a:rPr lang="it-IT" smtClean="0"/>
              <a:t>05/04/2014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7880-B282-4FF5-BE38-66A1232055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EF7F-BAC2-4B34-8F33-1ADBA7025C9D}" type="datetimeFigureOut">
              <a:rPr lang="it-IT" smtClean="0"/>
              <a:t>05/04/2014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7880-B282-4FF5-BE38-66A1232055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EF7F-BAC2-4B34-8F33-1ADBA7025C9D}" type="datetimeFigureOut">
              <a:rPr lang="it-IT" smtClean="0"/>
              <a:t>05/04/2014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7880-B282-4FF5-BE38-66A1232055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EF7F-BAC2-4B34-8F33-1ADBA7025C9D}" type="datetimeFigureOut">
              <a:rPr lang="it-IT" smtClean="0"/>
              <a:t>05/04/2014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7880-B282-4FF5-BE38-66A1232055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EF7F-BAC2-4B34-8F33-1ADBA7025C9D}" type="datetimeFigureOut">
              <a:rPr lang="it-IT" smtClean="0"/>
              <a:t>05/04/2014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7880-B282-4FF5-BE38-66A1232055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EF7F-BAC2-4B34-8F33-1ADBA7025C9D}" type="datetimeFigureOut">
              <a:rPr lang="it-IT" smtClean="0"/>
              <a:t>05/04/2014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7880-B282-4FF5-BE38-66A1232055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6EF7F-BAC2-4B34-8F33-1ADBA7025C9D}" type="datetimeFigureOut">
              <a:rPr lang="it-IT" smtClean="0"/>
              <a:t>05/04/2014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C7880-B282-4FF5-BE38-66A1232055D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.aterno@studioaterno.it" TargetMode="External"/><Relationship Id="rId2" Type="http://schemas.openxmlformats.org/officeDocument/2006/relationships/hyperlink" Target="http://www.studioaterno.i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ctrTitle"/>
          </p:nvPr>
        </p:nvSpPr>
        <p:spPr>
          <a:xfrm>
            <a:off x="755650" y="260350"/>
            <a:ext cx="7772400" cy="1081088"/>
          </a:xfrm>
        </p:spPr>
        <p:txBody>
          <a:bodyPr/>
          <a:lstStyle/>
          <a:p>
            <a:r>
              <a:rPr lang="it-IT" sz="3200" i="1" smtClean="0"/>
              <a:t/>
            </a:r>
            <a:br>
              <a:rPr lang="it-IT" sz="3200" i="1" smtClean="0"/>
            </a:br>
            <a:endParaRPr lang="it-IT" sz="3200" i="1" smtClean="0"/>
          </a:p>
        </p:txBody>
      </p:sp>
      <p:sp>
        <p:nvSpPr>
          <p:cNvPr id="3075" name="Sottotitolo 2"/>
          <p:cNvSpPr>
            <a:spLocks noGrp="1"/>
          </p:cNvSpPr>
          <p:nvPr>
            <p:ph type="subTitle" idx="1"/>
          </p:nvPr>
        </p:nvSpPr>
        <p:spPr>
          <a:xfrm>
            <a:off x="1331913" y="1125538"/>
            <a:ext cx="6400800" cy="3527425"/>
          </a:xfrm>
        </p:spPr>
        <p:txBody>
          <a:bodyPr>
            <a:normAutofit lnSpcReduction="10000"/>
          </a:bodyPr>
          <a:lstStyle/>
          <a:p>
            <a:endParaRPr lang="it-IT" sz="2400" dirty="0" smtClean="0"/>
          </a:p>
          <a:p>
            <a:endParaRPr lang="it-IT" sz="2400" dirty="0" smtClean="0"/>
          </a:p>
          <a:p>
            <a:endParaRPr lang="it-IT" sz="2400" dirty="0" smtClean="0"/>
          </a:p>
          <a:p>
            <a:endParaRPr lang="it-IT" sz="2400" dirty="0" smtClean="0"/>
          </a:p>
          <a:p>
            <a:r>
              <a:rPr lang="it-IT" sz="2400" dirty="0" smtClean="0"/>
              <a:t>       </a:t>
            </a:r>
            <a:r>
              <a:rPr lang="it-IT" sz="2000" b="1" dirty="0" smtClean="0">
                <a:solidFill>
                  <a:schemeClr val="tx1"/>
                </a:solidFill>
              </a:rPr>
              <a:t>Avv</a:t>
            </a:r>
            <a:r>
              <a:rPr lang="it-IT" sz="2000" b="1" dirty="0" smtClean="0">
                <a:solidFill>
                  <a:schemeClr val="tx1"/>
                </a:solidFill>
              </a:rPr>
              <a:t>. </a:t>
            </a:r>
            <a:r>
              <a:rPr lang="it-IT" sz="2000" b="1" dirty="0" smtClean="0">
                <a:solidFill>
                  <a:schemeClr val="tx1"/>
                </a:solidFill>
              </a:rPr>
              <a:t>Stefano Aterno  </a:t>
            </a:r>
          </a:p>
          <a:p>
            <a:r>
              <a:rPr lang="it-IT" sz="2000" b="1" dirty="0" smtClean="0">
                <a:solidFill>
                  <a:schemeClr val="tx1"/>
                </a:solidFill>
              </a:rPr>
              <a:t>Docente diritto penale dell’informatica </a:t>
            </a:r>
            <a:r>
              <a:rPr lang="it-IT" sz="2000" b="1" dirty="0" err="1" smtClean="0">
                <a:solidFill>
                  <a:schemeClr val="tx1"/>
                </a:solidFill>
              </a:rPr>
              <a:t>Univ</a:t>
            </a:r>
            <a:r>
              <a:rPr lang="it-IT" sz="2000" b="1" dirty="0" smtClean="0">
                <a:solidFill>
                  <a:schemeClr val="tx1"/>
                </a:solidFill>
              </a:rPr>
              <a:t>. </a:t>
            </a:r>
            <a:r>
              <a:rPr lang="it-IT" sz="2000" b="1" dirty="0" err="1" smtClean="0">
                <a:solidFill>
                  <a:schemeClr val="tx1"/>
                </a:solidFill>
              </a:rPr>
              <a:t>Lum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di</a:t>
            </a:r>
            <a:r>
              <a:rPr kumimoji="0" lang="it-IT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Roma</a:t>
            </a:r>
          </a:p>
          <a:p>
            <a:r>
              <a:rPr lang="it-IT" sz="20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I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 27001 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Lead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Auditor</a:t>
            </a:r>
          </a:p>
          <a:p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s.aterno@studioaterno.it</a:t>
            </a:r>
            <a:endParaRPr lang="it-IT" sz="2000" b="1" dirty="0" smtClean="0">
              <a:solidFill>
                <a:schemeClr val="tx1"/>
              </a:solidFill>
            </a:endParaRPr>
          </a:p>
        </p:txBody>
      </p:sp>
      <p:pic>
        <p:nvPicPr>
          <p:cNvPr id="3076" name="Segnaposto contenuto 5" descr="logo stefano aternodef copia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4868863"/>
            <a:ext cx="2952750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35696" y="1700808"/>
            <a:ext cx="61926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Il  privacy </a:t>
            </a:r>
            <a:r>
              <a:rPr kumimoji="0" lang="it-IT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officer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: questo sconosciuto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6192687"/>
          </a:xfrm>
        </p:spPr>
        <p:txBody>
          <a:bodyPr>
            <a:normAutofit/>
          </a:bodyPr>
          <a:lstStyle/>
          <a:p>
            <a:pPr algn="l"/>
            <a:r>
              <a:rPr lang="it-IT" sz="1200" b="1" dirty="0" smtClean="0"/>
              <a:t>			</a:t>
            </a:r>
            <a:r>
              <a:rPr lang="it-IT" sz="1800" b="1" dirty="0" smtClean="0"/>
              <a:t>SEZIONE </a:t>
            </a:r>
            <a:r>
              <a:rPr lang="it-IT" sz="1800" b="1" dirty="0"/>
              <a:t>4</a:t>
            </a:r>
            <a:br>
              <a:rPr lang="it-IT" sz="1800" b="1" dirty="0"/>
            </a:br>
            <a:r>
              <a:rPr lang="it-IT" sz="1800" b="1" dirty="0" smtClean="0"/>
              <a:t>	            RESPONSABILE </a:t>
            </a:r>
            <a:r>
              <a:rPr lang="it-IT" sz="1800" b="1" dirty="0"/>
              <a:t>DELLA PROTEZIONE DEI DATI</a:t>
            </a:r>
            <a:br>
              <a:rPr lang="it-IT" sz="1800" b="1" dirty="0"/>
            </a:br>
            <a:r>
              <a:rPr lang="it-IT" sz="1800" b="1" dirty="0" smtClean="0"/>
              <a:t>			</a:t>
            </a:r>
            <a:r>
              <a:rPr lang="it-IT" sz="1800" i="1" dirty="0" smtClean="0"/>
              <a:t>Articolo 35</a:t>
            </a:r>
            <a:br>
              <a:rPr lang="it-IT" sz="1800" i="1" dirty="0" smtClean="0"/>
            </a:br>
            <a:r>
              <a:rPr lang="it-IT" sz="1800" i="1" dirty="0"/>
              <a:t/>
            </a:r>
            <a:br>
              <a:rPr lang="it-IT" sz="1800" i="1" dirty="0"/>
            </a:br>
            <a:r>
              <a:rPr lang="it-IT" sz="1800" b="1" i="1" dirty="0"/>
              <a:t>Designazione </a:t>
            </a:r>
            <a:r>
              <a:rPr lang="it-IT" sz="1800" i="1" dirty="0"/>
              <a:t>del responsabile della protezione dei </a:t>
            </a:r>
            <a:r>
              <a:rPr lang="it-IT" sz="1800" i="1" dirty="0" smtClean="0"/>
              <a:t>dati</a:t>
            </a:r>
            <a:br>
              <a:rPr lang="it-IT" sz="1800" i="1" dirty="0" smtClean="0"/>
            </a:br>
            <a:r>
              <a:rPr lang="it-IT" sz="1800" b="1" i="1" dirty="0"/>
              <a:t/>
            </a:r>
            <a:br>
              <a:rPr lang="it-IT" sz="1800" b="1" i="1" dirty="0"/>
            </a:br>
            <a:r>
              <a:rPr lang="it-IT" sz="1800" dirty="0"/>
              <a:t>1. </a:t>
            </a:r>
            <a:r>
              <a:rPr lang="it-IT" sz="1800" u="sng" dirty="0"/>
              <a:t>Il responsabile del trattamento e l’incaricato del trattamento </a:t>
            </a:r>
            <a:r>
              <a:rPr lang="it-IT" sz="1800" b="1" dirty="0"/>
              <a:t>designano</a:t>
            </a:r>
            <a:r>
              <a:rPr lang="it-IT" sz="1800" dirty="0"/>
              <a:t/>
            </a:r>
            <a:br>
              <a:rPr lang="it-IT" sz="1800" dirty="0"/>
            </a:br>
            <a:r>
              <a:rPr lang="it-IT" sz="1800" dirty="0"/>
              <a:t>sistematicamente un responsabile della protezione dei dati quando</a:t>
            </a:r>
            <a:r>
              <a:rPr lang="it-IT" sz="1800" dirty="0" smtClean="0"/>
              <a:t>:</a:t>
            </a:r>
            <a:br>
              <a:rPr lang="it-IT" sz="1800" dirty="0" smtClean="0"/>
            </a:br>
            <a:r>
              <a:rPr lang="it-IT" sz="1800" dirty="0"/>
              <a:t/>
            </a:r>
            <a:br>
              <a:rPr lang="it-IT" sz="1800" dirty="0"/>
            </a:br>
            <a:r>
              <a:rPr lang="it-IT" sz="1800" dirty="0"/>
              <a:t>a) il trattamento è effettuato da un’autorità pubblica o da un </a:t>
            </a:r>
            <a:r>
              <a:rPr lang="it-IT" sz="1800" u="sng" dirty="0"/>
              <a:t>organismo pubblico</a:t>
            </a:r>
            <a:r>
              <a:rPr lang="it-IT" sz="1800" dirty="0"/>
              <a:t>,</a:t>
            </a:r>
            <a:br>
              <a:rPr lang="it-IT" sz="1800" dirty="0"/>
            </a:br>
            <a:r>
              <a:rPr lang="it-IT" sz="1800" dirty="0" smtClean="0"/>
              <a:t>oppure</a:t>
            </a:r>
            <a:br>
              <a:rPr lang="it-IT" sz="1800" dirty="0" smtClean="0"/>
            </a:br>
            <a:r>
              <a:rPr lang="it-IT" sz="1800" dirty="0"/>
              <a:t/>
            </a:r>
            <a:br>
              <a:rPr lang="it-IT" sz="1800" dirty="0"/>
            </a:br>
            <a:r>
              <a:rPr lang="it-IT" sz="1800" dirty="0"/>
              <a:t>b) il trattamento è effettuato da </a:t>
            </a:r>
            <a:r>
              <a:rPr lang="it-IT" sz="1800" u="sng" dirty="0"/>
              <a:t>un’impresa con 250 o più dipendenti</a:t>
            </a:r>
            <a:r>
              <a:rPr lang="it-IT" sz="1800" dirty="0"/>
              <a:t>, </a:t>
            </a:r>
            <a:r>
              <a:rPr lang="it-IT" sz="1800" dirty="0" smtClean="0"/>
              <a:t>oppure</a:t>
            </a:r>
            <a:br>
              <a:rPr lang="it-IT" sz="1800" dirty="0" smtClean="0"/>
            </a:br>
            <a:r>
              <a:rPr lang="it-IT" sz="1800" dirty="0"/>
              <a:t/>
            </a:r>
            <a:br>
              <a:rPr lang="it-IT" sz="1800" dirty="0"/>
            </a:br>
            <a:r>
              <a:rPr lang="it-IT" sz="1800" dirty="0"/>
              <a:t>c) le attività principali del responsabile del trattamento o dell’incaricato del</a:t>
            </a:r>
            <a:br>
              <a:rPr lang="it-IT" sz="1800" dirty="0"/>
            </a:br>
            <a:r>
              <a:rPr lang="it-IT" sz="1800" dirty="0"/>
              <a:t>trattamento consistono in </a:t>
            </a:r>
            <a:r>
              <a:rPr lang="it-IT" sz="1800" u="sng" dirty="0"/>
              <a:t>trattamenti</a:t>
            </a:r>
            <a:r>
              <a:rPr lang="it-IT" sz="1800" dirty="0"/>
              <a:t> che, per la loro natura, il loro oggetto o le</a:t>
            </a:r>
            <a:br>
              <a:rPr lang="it-IT" sz="1800" dirty="0"/>
            </a:br>
            <a:r>
              <a:rPr lang="it-IT" sz="1800" dirty="0"/>
              <a:t>loro finalità, richiedono il </a:t>
            </a:r>
            <a:r>
              <a:rPr lang="it-IT" sz="1800" u="sng" dirty="0"/>
              <a:t>controllo regolare e sistematico degli interessati</a:t>
            </a:r>
            <a:r>
              <a:rPr lang="it-IT" sz="1800" dirty="0" smtClean="0"/>
              <a:t>.</a:t>
            </a:r>
            <a:br>
              <a:rPr lang="it-IT" sz="1800" dirty="0" smtClean="0"/>
            </a:br>
            <a:r>
              <a:rPr lang="it-IT" sz="1800" dirty="0"/>
              <a:t/>
            </a:r>
            <a:br>
              <a:rPr lang="it-IT" sz="1800" dirty="0"/>
            </a:br>
            <a:r>
              <a:rPr lang="it-IT" sz="1800" dirty="0"/>
              <a:t>2. Nei casi di cui al paragrafo 1, lettera b), un gruppo di imprese può nominare un </a:t>
            </a:r>
            <a:r>
              <a:rPr lang="it-IT" sz="1800" dirty="0" smtClean="0"/>
              <a:t>unico responsabile </a:t>
            </a:r>
            <a:r>
              <a:rPr lang="it-IT" sz="1800" dirty="0"/>
              <a:t>della protezione dei dati.</a:t>
            </a:r>
            <a:br>
              <a:rPr lang="it-IT" sz="1800" dirty="0"/>
            </a:br>
            <a:endParaRPr 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 fontScale="32500" lnSpcReduction="20000"/>
          </a:bodyPr>
          <a:lstStyle/>
          <a:p>
            <a:endParaRPr lang="it-IT" dirty="0" smtClean="0"/>
          </a:p>
          <a:p>
            <a:r>
              <a:rPr lang="it-IT" sz="5600" dirty="0" smtClean="0"/>
              <a:t>L’azienda deve assicurare  </a:t>
            </a:r>
            <a:r>
              <a:rPr lang="it-IT" sz="5600" dirty="0"/>
              <a:t>che </a:t>
            </a:r>
            <a:r>
              <a:rPr lang="it-IT" sz="5600" b="1" dirty="0"/>
              <a:t>ogni </a:t>
            </a:r>
            <a:r>
              <a:rPr lang="it-IT" sz="5600" b="1" dirty="0" smtClean="0"/>
              <a:t>altra funzione </a:t>
            </a:r>
            <a:r>
              <a:rPr lang="it-IT" sz="5600" b="1" dirty="0"/>
              <a:t>professionale del responsabile della protezione dei dati sia compatibile </a:t>
            </a:r>
            <a:r>
              <a:rPr lang="it-IT" sz="5600" dirty="0"/>
              <a:t>con </a:t>
            </a:r>
            <a:r>
              <a:rPr lang="it-IT" sz="5600" dirty="0" smtClean="0"/>
              <a:t>i compiti </a:t>
            </a:r>
            <a:r>
              <a:rPr lang="it-IT" sz="5600" dirty="0"/>
              <a:t>e le funzioni dello stesso in qualità di responsabile della protezione dei dati </a:t>
            </a:r>
            <a:r>
              <a:rPr lang="it-IT" sz="5600" dirty="0" smtClean="0"/>
              <a:t>e </a:t>
            </a:r>
            <a:r>
              <a:rPr lang="it-IT" sz="5600" b="1" dirty="0" smtClean="0"/>
              <a:t>non </a:t>
            </a:r>
            <a:r>
              <a:rPr lang="it-IT" sz="5600" b="1" dirty="0"/>
              <a:t>dia adito a conflitto di interessi</a:t>
            </a:r>
            <a:r>
              <a:rPr lang="it-IT" sz="5600" b="1" dirty="0" smtClean="0"/>
              <a:t>.</a:t>
            </a:r>
          </a:p>
          <a:p>
            <a:endParaRPr lang="it-IT" sz="5600" dirty="0"/>
          </a:p>
          <a:p>
            <a:r>
              <a:rPr lang="it-IT" sz="5600" dirty="0" smtClean="0"/>
              <a:t>almeno </a:t>
            </a:r>
            <a:r>
              <a:rPr lang="it-IT" sz="5600" b="1" dirty="0"/>
              <a:t>due anni</a:t>
            </a:r>
            <a:r>
              <a:rPr lang="it-IT" sz="5600" dirty="0"/>
              <a:t>. Il mandato </a:t>
            </a:r>
            <a:r>
              <a:rPr lang="it-IT" sz="5600" dirty="0" smtClean="0"/>
              <a:t>del responsabile </a:t>
            </a:r>
            <a:r>
              <a:rPr lang="it-IT" sz="5600" dirty="0"/>
              <a:t>della protezione dei dati è </a:t>
            </a:r>
            <a:r>
              <a:rPr lang="it-IT" sz="5600" b="1" dirty="0"/>
              <a:t>rinnovabile. </a:t>
            </a:r>
            <a:endParaRPr lang="it-IT" sz="5600" b="1" dirty="0" smtClean="0"/>
          </a:p>
          <a:p>
            <a:endParaRPr lang="it-IT" sz="5600" dirty="0"/>
          </a:p>
          <a:p>
            <a:r>
              <a:rPr lang="it-IT" sz="5600" dirty="0" smtClean="0"/>
              <a:t>Durante </a:t>
            </a:r>
            <a:r>
              <a:rPr lang="it-IT" sz="5600" dirty="0"/>
              <a:t>il mandato </a:t>
            </a:r>
            <a:r>
              <a:rPr lang="it-IT" sz="5600" b="1" u="sng" dirty="0"/>
              <a:t>può </a:t>
            </a:r>
            <a:r>
              <a:rPr lang="it-IT" sz="5600" b="1" u="sng" dirty="0" smtClean="0"/>
              <a:t>essere destituito </a:t>
            </a:r>
            <a:r>
              <a:rPr lang="it-IT" sz="5600" b="1" u="sng" dirty="0"/>
              <a:t>solo se non soddisfa </a:t>
            </a:r>
            <a:r>
              <a:rPr lang="it-IT" sz="5600" u="sng" dirty="0"/>
              <a:t>più le condizioni richieste per l’esercizio delle </a:t>
            </a:r>
            <a:r>
              <a:rPr lang="it-IT" sz="5600" u="sng" dirty="0" smtClean="0"/>
              <a:t>sue funzioni. </a:t>
            </a:r>
          </a:p>
          <a:p>
            <a:endParaRPr lang="it-IT" sz="5600" dirty="0"/>
          </a:p>
          <a:p>
            <a:r>
              <a:rPr lang="it-IT" sz="5600" b="1" dirty="0" smtClean="0"/>
              <a:t>può </a:t>
            </a:r>
            <a:r>
              <a:rPr lang="it-IT" sz="5600" b="1" dirty="0"/>
              <a:t>essere assunto </a:t>
            </a:r>
            <a:r>
              <a:rPr lang="it-IT" sz="5600" dirty="0"/>
              <a:t>dal </a:t>
            </a:r>
            <a:r>
              <a:rPr lang="it-IT" sz="5600" dirty="0" smtClean="0"/>
              <a:t>responsabile del trattamento </a:t>
            </a:r>
            <a:r>
              <a:rPr lang="it-IT" sz="5600" dirty="0"/>
              <a:t>o dall’incaricato del trattamento </a:t>
            </a:r>
            <a:r>
              <a:rPr lang="it-IT" sz="5600" b="1" dirty="0"/>
              <a:t>oppure </a:t>
            </a:r>
            <a:r>
              <a:rPr lang="it-IT" sz="5600" dirty="0"/>
              <a:t>adempiere ai suoi compiti </a:t>
            </a:r>
            <a:r>
              <a:rPr lang="it-IT" sz="5600" dirty="0" smtClean="0"/>
              <a:t>in base </a:t>
            </a:r>
            <a:r>
              <a:rPr lang="it-IT" sz="5600" dirty="0"/>
              <a:t>a un </a:t>
            </a:r>
            <a:r>
              <a:rPr lang="it-IT" sz="5600" b="1" dirty="0"/>
              <a:t>contratto di servizi</a:t>
            </a:r>
            <a:r>
              <a:rPr lang="it-IT" sz="5600" dirty="0" smtClean="0"/>
              <a:t>.</a:t>
            </a:r>
          </a:p>
          <a:p>
            <a:endParaRPr lang="it-IT" sz="5600" dirty="0"/>
          </a:p>
          <a:p>
            <a:r>
              <a:rPr lang="it-IT" sz="5600" dirty="0" smtClean="0"/>
              <a:t>L’azienda </a:t>
            </a:r>
            <a:r>
              <a:rPr lang="it-IT" sz="5600" b="1" dirty="0" smtClean="0"/>
              <a:t>comunica il nome all’autorità di controllo </a:t>
            </a:r>
            <a:r>
              <a:rPr lang="it-IT" sz="5600" dirty="0"/>
              <a:t>e al </a:t>
            </a:r>
            <a:r>
              <a:rPr lang="it-IT" sz="5600" dirty="0" smtClean="0"/>
              <a:t>pubblico</a:t>
            </a:r>
          </a:p>
          <a:p>
            <a:endParaRPr lang="it-IT" sz="5600" dirty="0"/>
          </a:p>
          <a:p>
            <a:pPr>
              <a:buNone/>
            </a:pPr>
            <a:r>
              <a:rPr lang="it-IT" sz="5600" dirty="0" smtClean="0"/>
              <a:t>	10</a:t>
            </a:r>
            <a:r>
              <a:rPr lang="it-IT" sz="5600" dirty="0"/>
              <a:t>. Gli interessati hanno il diritto di contattare il </a:t>
            </a:r>
            <a:r>
              <a:rPr lang="it-IT" sz="5600" b="1" dirty="0"/>
              <a:t>responsabile della protezione dei </a:t>
            </a:r>
            <a:r>
              <a:rPr lang="it-IT" sz="5600" b="1" dirty="0" smtClean="0"/>
              <a:t>dati </a:t>
            </a:r>
            <a:r>
              <a:rPr lang="it-IT" sz="5600" dirty="0" smtClean="0"/>
              <a:t>per </a:t>
            </a:r>
            <a:r>
              <a:rPr lang="it-IT" sz="5600" dirty="0"/>
              <a:t>tutte le questioni relative al trattamento dei loro dati personali e </a:t>
            </a:r>
            <a:r>
              <a:rPr lang="it-IT" sz="5600" dirty="0" smtClean="0"/>
              <a:t>presentare  richieste </a:t>
            </a:r>
            <a:r>
              <a:rPr lang="it-IT" sz="5600" dirty="0"/>
              <a:t>per esercitare i diritti riconosciuti dal presente regolamento.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it-IT" i="1" dirty="0"/>
              <a:t>Articolo 36</a:t>
            </a:r>
          </a:p>
          <a:p>
            <a:pPr algn="ctr">
              <a:buNone/>
            </a:pPr>
            <a:r>
              <a:rPr lang="it-IT" b="1" i="1" dirty="0"/>
              <a:t>Posizione del responsabile della protezione dei </a:t>
            </a:r>
            <a:r>
              <a:rPr lang="it-IT" b="1" i="1" dirty="0" smtClean="0"/>
              <a:t>dati</a:t>
            </a:r>
          </a:p>
          <a:p>
            <a:pPr algn="ctr">
              <a:buNone/>
            </a:pPr>
            <a:endParaRPr lang="it-IT" b="1" i="1" dirty="0"/>
          </a:p>
          <a:p>
            <a:r>
              <a:rPr lang="it-IT" dirty="0" smtClean="0"/>
              <a:t>Deve e</a:t>
            </a:r>
            <a:r>
              <a:rPr lang="it-IT" dirty="0" smtClean="0"/>
              <a:t>ssere </a:t>
            </a:r>
            <a:r>
              <a:rPr lang="it-IT" b="1" dirty="0" smtClean="0"/>
              <a:t>prontamente </a:t>
            </a:r>
            <a:r>
              <a:rPr lang="it-IT" b="1" dirty="0"/>
              <a:t>e adeguatamente coinvolto </a:t>
            </a:r>
            <a:r>
              <a:rPr lang="it-IT" b="1" dirty="0" smtClean="0"/>
              <a:t>in tutte </a:t>
            </a:r>
            <a:r>
              <a:rPr lang="it-IT" dirty="0"/>
              <a:t>le questioni riguardanti la protezione dei dati </a:t>
            </a:r>
            <a:r>
              <a:rPr lang="it-IT" dirty="0" smtClean="0"/>
              <a:t>personali</a:t>
            </a:r>
          </a:p>
          <a:p>
            <a:endParaRPr lang="it-IT" dirty="0"/>
          </a:p>
          <a:p>
            <a:r>
              <a:rPr lang="it-IT" dirty="0" smtClean="0"/>
              <a:t>Deve </a:t>
            </a:r>
            <a:r>
              <a:rPr lang="it-IT" dirty="0" smtClean="0"/>
              <a:t>essere </a:t>
            </a:r>
            <a:r>
              <a:rPr lang="it-IT" dirty="0" smtClean="0"/>
              <a:t>assicurato </a:t>
            </a:r>
            <a:r>
              <a:rPr lang="it-IT" dirty="0"/>
              <a:t>che </a:t>
            </a:r>
            <a:r>
              <a:rPr lang="it-IT" dirty="0" smtClean="0"/>
              <a:t>adempia </a:t>
            </a:r>
            <a:r>
              <a:rPr lang="it-IT" dirty="0"/>
              <a:t>alle funzioni e ai compiti in </a:t>
            </a:r>
            <a:r>
              <a:rPr lang="it-IT" dirty="0" smtClean="0"/>
              <a:t>piena indipendenza </a:t>
            </a:r>
            <a:r>
              <a:rPr lang="it-IT" dirty="0"/>
              <a:t>e non riceva alcuna istruzione per quanto riguarda il loro esercizio. 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Il responsabile </a:t>
            </a:r>
            <a:r>
              <a:rPr lang="it-IT" dirty="0"/>
              <a:t>della protezione dei dati </a:t>
            </a:r>
            <a:r>
              <a:rPr lang="it-IT" b="1" u="sng" dirty="0"/>
              <a:t>riferisce direttamente </a:t>
            </a:r>
            <a:r>
              <a:rPr lang="it-IT" b="1" dirty="0"/>
              <a:t>ai </a:t>
            </a:r>
            <a:r>
              <a:rPr lang="it-IT" b="1" u="sng" dirty="0"/>
              <a:t>superiori gerarchici </a:t>
            </a:r>
            <a:r>
              <a:rPr lang="it-IT" b="1" dirty="0" smtClean="0"/>
              <a:t>del responsabile </a:t>
            </a:r>
            <a:r>
              <a:rPr lang="it-IT" b="1" dirty="0"/>
              <a:t>del trattamento o dell’incaricato del </a:t>
            </a:r>
            <a:r>
              <a:rPr lang="it-IT" b="1" dirty="0" smtClean="0"/>
              <a:t>trattamento</a:t>
            </a:r>
          </a:p>
          <a:p>
            <a:endParaRPr lang="it-IT" b="1" dirty="0"/>
          </a:p>
          <a:p>
            <a:r>
              <a:rPr lang="it-IT" dirty="0"/>
              <a:t>3. Il responsabile del trattamento </a:t>
            </a:r>
            <a:r>
              <a:rPr lang="it-IT" b="1" dirty="0" smtClean="0"/>
              <a:t>sostiene</a:t>
            </a:r>
            <a:r>
              <a:rPr lang="it-IT" dirty="0" smtClean="0"/>
              <a:t> </a:t>
            </a:r>
            <a:r>
              <a:rPr lang="it-IT" dirty="0"/>
              <a:t>il </a:t>
            </a:r>
            <a:r>
              <a:rPr lang="it-IT" dirty="0" smtClean="0"/>
              <a:t>responsabile della </a:t>
            </a:r>
            <a:r>
              <a:rPr lang="it-IT" dirty="0"/>
              <a:t>protezione dei dati </a:t>
            </a:r>
            <a:r>
              <a:rPr lang="it-IT" b="1" dirty="0"/>
              <a:t>nell’esecuzione dei suoi compiti </a:t>
            </a:r>
            <a:r>
              <a:rPr lang="it-IT" dirty="0"/>
              <a:t>e gli fornisce personale</a:t>
            </a:r>
            <a:r>
              <a:rPr lang="it-IT" dirty="0" smtClean="0"/>
              <a:t>, locali</a:t>
            </a:r>
            <a:r>
              <a:rPr lang="it-IT" dirty="0"/>
              <a:t>, attrezzature e ogni altra risorsa necessaria per adempiere alle funzioni e </a:t>
            </a:r>
            <a:r>
              <a:rPr lang="it-IT" dirty="0" smtClean="0"/>
              <a:t>ai compiti </a:t>
            </a:r>
            <a:r>
              <a:rPr lang="it-IT" dirty="0"/>
              <a:t>di cui all’articolo 37.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04867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1100" i="1" dirty="0"/>
              <a:t>Articolo 37</a:t>
            </a:r>
          </a:p>
          <a:p>
            <a:pPr algn="ctr">
              <a:buNone/>
            </a:pPr>
            <a:r>
              <a:rPr lang="it-IT" sz="1100" b="1" i="1" dirty="0"/>
              <a:t>Compiti del responsabile della protezione dei dati</a:t>
            </a:r>
          </a:p>
          <a:p>
            <a:pPr>
              <a:buNone/>
            </a:pPr>
            <a:r>
              <a:rPr lang="it-IT" sz="1100" dirty="0"/>
              <a:t>	</a:t>
            </a:r>
            <a:endParaRPr lang="it-IT" sz="1100" dirty="0" smtClean="0"/>
          </a:p>
          <a:p>
            <a:pPr>
              <a:buNone/>
            </a:pPr>
            <a:r>
              <a:rPr lang="it-IT" sz="1100" dirty="0"/>
              <a:t>	</a:t>
            </a:r>
            <a:r>
              <a:rPr lang="it-IT" sz="1400" dirty="0" smtClean="0"/>
              <a:t>1</a:t>
            </a:r>
            <a:r>
              <a:rPr lang="it-IT" sz="1400" dirty="0"/>
              <a:t>. Il responsabile del </a:t>
            </a:r>
            <a:r>
              <a:rPr lang="it-IT" sz="1400" dirty="0" smtClean="0"/>
              <a:t>trattamento </a:t>
            </a:r>
            <a:r>
              <a:rPr lang="it-IT" sz="1400" dirty="0"/>
              <a:t>o l’incaricato del trattamento </a:t>
            </a:r>
            <a:r>
              <a:rPr lang="it-IT" sz="1400" b="1" dirty="0"/>
              <a:t>conferisce </a:t>
            </a:r>
            <a:r>
              <a:rPr lang="it-IT" sz="1400" dirty="0" smtClean="0"/>
              <a:t>al responsabile </a:t>
            </a:r>
            <a:r>
              <a:rPr lang="it-IT" sz="1400" dirty="0"/>
              <a:t>della protezione dei dati almeno i </a:t>
            </a:r>
            <a:r>
              <a:rPr lang="it-IT" sz="1400" b="1" dirty="0"/>
              <a:t>seguenti compiti:</a:t>
            </a:r>
          </a:p>
          <a:p>
            <a:endParaRPr lang="it-IT" sz="1400" dirty="0" smtClean="0"/>
          </a:p>
          <a:p>
            <a:r>
              <a:rPr lang="it-IT" sz="1400" dirty="0" smtClean="0"/>
              <a:t>b</a:t>
            </a:r>
            <a:r>
              <a:rPr lang="it-IT" sz="1400" dirty="0"/>
              <a:t>) </a:t>
            </a:r>
            <a:r>
              <a:rPr lang="it-IT" sz="1400" b="1" dirty="0"/>
              <a:t>sorvegliare</a:t>
            </a:r>
            <a:r>
              <a:rPr lang="it-IT" sz="1400" dirty="0"/>
              <a:t> l’attuazione e l’applicazione delle politiche del responsabile </a:t>
            </a:r>
            <a:r>
              <a:rPr lang="it-IT" sz="1400" dirty="0" smtClean="0"/>
              <a:t>del trattamento </a:t>
            </a:r>
            <a:r>
              <a:rPr lang="it-IT" sz="1400" dirty="0"/>
              <a:t>o dell’incaricato del trattamento in materia di protezione dei </a:t>
            </a:r>
            <a:r>
              <a:rPr lang="it-IT" sz="1400" dirty="0" smtClean="0"/>
              <a:t>dati personali</a:t>
            </a:r>
            <a:r>
              <a:rPr lang="it-IT" sz="1400" dirty="0"/>
              <a:t>, compresi l’attribuzione delle responsabilità, la formazione </a:t>
            </a:r>
            <a:r>
              <a:rPr lang="it-IT" sz="1400" dirty="0" smtClean="0"/>
              <a:t>del personale </a:t>
            </a:r>
            <a:r>
              <a:rPr lang="it-IT" sz="1400" dirty="0"/>
              <a:t>che partecipa ai trattamenti e gli </a:t>
            </a:r>
            <a:r>
              <a:rPr lang="it-IT" sz="1400" dirty="0" err="1"/>
              <a:t>audit</a:t>
            </a:r>
            <a:r>
              <a:rPr lang="it-IT" sz="1400" dirty="0"/>
              <a:t> connessi</a:t>
            </a:r>
            <a:r>
              <a:rPr lang="it-IT" sz="1400" dirty="0" smtClean="0"/>
              <a:t>;</a:t>
            </a:r>
          </a:p>
          <a:p>
            <a:endParaRPr lang="it-IT" sz="1400" dirty="0"/>
          </a:p>
          <a:p>
            <a:r>
              <a:rPr lang="it-IT" sz="1400" dirty="0"/>
              <a:t>c) </a:t>
            </a:r>
            <a:r>
              <a:rPr lang="it-IT" sz="1400" b="1" dirty="0"/>
              <a:t>sorvegliare</a:t>
            </a:r>
            <a:r>
              <a:rPr lang="it-IT" sz="1400" dirty="0"/>
              <a:t> l’attuazione e l’applicazione del presente regolamento, </a:t>
            </a:r>
            <a:r>
              <a:rPr lang="it-IT" sz="1400" dirty="0" smtClean="0"/>
              <a:t>con particolare </a:t>
            </a:r>
            <a:r>
              <a:rPr lang="it-IT" sz="1400" dirty="0"/>
              <a:t>riguardo ai requisiti concernenti la protezione fin </a:t>
            </a:r>
            <a:r>
              <a:rPr lang="it-IT" sz="1400" dirty="0" smtClean="0"/>
              <a:t>dalla progettazione</a:t>
            </a:r>
            <a:r>
              <a:rPr lang="it-IT" sz="1400" dirty="0"/>
              <a:t>, la protezione di default, la sicurezza dei dati, </a:t>
            </a:r>
            <a:r>
              <a:rPr lang="it-IT" sz="1400" dirty="0" smtClean="0"/>
              <a:t>l’informazione dell’interessato </a:t>
            </a:r>
            <a:r>
              <a:rPr lang="it-IT" sz="1400" dirty="0"/>
              <a:t>e le richieste degli interessati di esercitare i diritti </a:t>
            </a:r>
            <a:r>
              <a:rPr lang="it-IT" sz="1400" dirty="0" smtClean="0"/>
              <a:t>riconosciuti dal </a:t>
            </a:r>
            <a:r>
              <a:rPr lang="it-IT" sz="1400" dirty="0"/>
              <a:t>presente regolamento</a:t>
            </a:r>
            <a:r>
              <a:rPr lang="it-IT" sz="1400" dirty="0" smtClean="0"/>
              <a:t>;</a:t>
            </a:r>
          </a:p>
          <a:p>
            <a:endParaRPr lang="it-IT" sz="1400" dirty="0"/>
          </a:p>
          <a:p>
            <a:r>
              <a:rPr lang="it-IT" sz="1400" dirty="0" smtClean="0"/>
              <a:t>e</a:t>
            </a:r>
            <a:r>
              <a:rPr lang="it-IT" sz="1400" dirty="0"/>
              <a:t>) </a:t>
            </a:r>
            <a:r>
              <a:rPr lang="it-IT" sz="1400" b="1" dirty="0"/>
              <a:t>controllare</a:t>
            </a:r>
            <a:r>
              <a:rPr lang="it-IT" sz="1400" dirty="0"/>
              <a:t> che le violazioni dei dati personali siano documentate, notificate </a:t>
            </a:r>
            <a:r>
              <a:rPr lang="it-IT" sz="1400" dirty="0" smtClean="0"/>
              <a:t>e comunicate </a:t>
            </a:r>
            <a:r>
              <a:rPr lang="it-IT" sz="1400" dirty="0"/>
              <a:t>ai sensi degli articoli 31 e 32</a:t>
            </a:r>
            <a:r>
              <a:rPr lang="it-IT" sz="1400" dirty="0" smtClean="0"/>
              <a:t>; </a:t>
            </a:r>
          </a:p>
          <a:p>
            <a:endParaRPr lang="it-IT" sz="1400" dirty="0"/>
          </a:p>
          <a:p>
            <a:r>
              <a:rPr lang="it-IT" sz="1400" dirty="0"/>
              <a:t>f) </a:t>
            </a:r>
            <a:r>
              <a:rPr lang="it-IT" sz="1400" b="1" dirty="0"/>
              <a:t>controllare che il responsabile del trattamento o l’incaricato del </a:t>
            </a:r>
            <a:r>
              <a:rPr lang="it-IT" sz="1400" b="1" dirty="0" smtClean="0"/>
              <a:t>trattamento </a:t>
            </a:r>
            <a:r>
              <a:rPr lang="it-IT" sz="1400" dirty="0" smtClean="0"/>
              <a:t>effettui </a:t>
            </a:r>
            <a:r>
              <a:rPr lang="it-IT" sz="1400" dirty="0"/>
              <a:t>la valutazione d’impatto sulla protezione dei dati e </a:t>
            </a:r>
            <a:r>
              <a:rPr lang="it-IT" sz="1400" dirty="0" smtClean="0"/>
              <a:t>richieda l’autorizzazione </a:t>
            </a:r>
            <a:r>
              <a:rPr lang="it-IT" sz="1400" dirty="0"/>
              <a:t>preventiva o la consultazione preventiva nei casi previsti </a:t>
            </a:r>
            <a:r>
              <a:rPr lang="it-IT" sz="1400" dirty="0" smtClean="0"/>
              <a:t>dagli articoli </a:t>
            </a:r>
            <a:r>
              <a:rPr lang="it-IT" sz="1400" dirty="0"/>
              <a:t>33 e 34</a:t>
            </a:r>
            <a:r>
              <a:rPr lang="it-IT" sz="1400" dirty="0" smtClean="0"/>
              <a:t>;</a:t>
            </a:r>
          </a:p>
          <a:p>
            <a:endParaRPr lang="it-IT" sz="1400" dirty="0"/>
          </a:p>
          <a:p>
            <a:r>
              <a:rPr lang="it-IT" sz="1400" dirty="0"/>
              <a:t>g</a:t>
            </a:r>
            <a:r>
              <a:rPr lang="it-IT" sz="1400" b="1" dirty="0"/>
              <a:t>) controllare che sia dato seguito alle richieste dell’autorità di controllo </a:t>
            </a:r>
            <a:r>
              <a:rPr lang="it-IT" sz="1400" dirty="0"/>
              <a:t>e</a:t>
            </a:r>
            <a:r>
              <a:rPr lang="it-IT" sz="1400" dirty="0" smtClean="0"/>
              <a:t>, nell’ambito </a:t>
            </a:r>
            <a:r>
              <a:rPr lang="it-IT" sz="1400" dirty="0"/>
              <a:t>delle sue competenze, </a:t>
            </a:r>
            <a:r>
              <a:rPr lang="it-IT" sz="1400" b="1" dirty="0"/>
              <a:t>cooperare con l’autorità di controllo</a:t>
            </a:r>
            <a:r>
              <a:rPr lang="it-IT" sz="1400" dirty="0"/>
              <a:t> </a:t>
            </a:r>
            <a:r>
              <a:rPr lang="it-IT" sz="1400" dirty="0" smtClean="0"/>
              <a:t>di propria </a:t>
            </a:r>
            <a:r>
              <a:rPr lang="it-IT" sz="1400" dirty="0"/>
              <a:t>iniziativa o su sua richiesta</a:t>
            </a:r>
            <a:r>
              <a:rPr lang="it-IT" sz="1400" dirty="0" smtClean="0"/>
              <a:t>;</a:t>
            </a:r>
          </a:p>
          <a:p>
            <a:endParaRPr lang="it-IT" sz="1400" dirty="0"/>
          </a:p>
          <a:p>
            <a:r>
              <a:rPr lang="it-IT" sz="1400" dirty="0"/>
              <a:t>h) </a:t>
            </a:r>
            <a:r>
              <a:rPr lang="it-IT" sz="1400" b="1" dirty="0"/>
              <a:t>fungere da punto di contatto per l’autorità di controllo per questioni connesse </a:t>
            </a:r>
            <a:r>
              <a:rPr lang="it-IT" sz="1400" b="1" dirty="0" smtClean="0"/>
              <a:t>al trattamento </a:t>
            </a:r>
            <a:r>
              <a:rPr lang="it-IT" sz="1400" b="1" dirty="0"/>
              <a:t>e, se del caso, consultare l’autorità di controllo di propria iniziativa</a:t>
            </a:r>
            <a:r>
              <a:rPr lang="it-IT" sz="1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 non  è che </a:t>
            </a:r>
            <a:r>
              <a:rPr lang="it-IT" dirty="0" err="1" smtClean="0"/>
              <a:t>…………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691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/>
              <a:t>Il re</a:t>
            </a:r>
            <a:r>
              <a:rPr lang="it-IT" dirty="0" smtClean="0"/>
              <a:t>sponsabile della protezione dei dati </a:t>
            </a:r>
            <a:r>
              <a:rPr lang="it-IT" dirty="0" err="1" smtClean="0"/>
              <a:t>è………</a:t>
            </a:r>
            <a:endParaRPr lang="it-IT" dirty="0" smtClean="0"/>
          </a:p>
          <a:p>
            <a:pPr>
              <a:buNone/>
            </a:pPr>
            <a:r>
              <a:rPr lang="it-IT" dirty="0"/>
              <a:t>u</a:t>
            </a:r>
            <a:r>
              <a:rPr lang="it-IT" dirty="0" smtClean="0"/>
              <a:t>na  </a:t>
            </a:r>
            <a:r>
              <a:rPr lang="it-IT" dirty="0" smtClean="0"/>
              <a:t>specie di </a:t>
            </a:r>
            <a:r>
              <a:rPr lang="it-IT" sz="3500" u="sng" dirty="0" smtClean="0"/>
              <a:t>Organi</a:t>
            </a:r>
            <a:r>
              <a:rPr lang="it-IT" sz="3500" u="sng" dirty="0" smtClean="0"/>
              <a:t>smo di Vigilanza Privacy ??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non dia adito a conflitto di interessi, </a:t>
            </a:r>
          </a:p>
          <a:p>
            <a:pPr>
              <a:buNone/>
            </a:pPr>
            <a:r>
              <a:rPr lang="it-IT" sz="2400" dirty="0" smtClean="0"/>
              <a:t>nome all’autorità di controllo</a:t>
            </a:r>
          </a:p>
          <a:p>
            <a:pPr>
              <a:buNone/>
            </a:pPr>
            <a:r>
              <a:rPr lang="it-IT" sz="2400" dirty="0" smtClean="0"/>
              <a:t>prontamente e adeguatamente coinvolto in tutte le questioni</a:t>
            </a:r>
          </a:p>
          <a:p>
            <a:pPr>
              <a:buNone/>
            </a:pPr>
            <a:r>
              <a:rPr lang="it-IT" sz="2400" dirty="0" smtClean="0"/>
              <a:t>adempie alle funzioni e ai compiti in piena indipendenza</a:t>
            </a:r>
          </a:p>
          <a:p>
            <a:pPr>
              <a:buNone/>
            </a:pPr>
            <a:r>
              <a:rPr lang="it-IT" sz="2400" dirty="0" smtClean="0"/>
              <a:t>riferisce direttamente ai superiori gerarchici </a:t>
            </a:r>
          </a:p>
          <a:p>
            <a:pPr>
              <a:buNone/>
            </a:pPr>
            <a:r>
              <a:rPr lang="it-IT" sz="2400" dirty="0"/>
              <a:t>è</a:t>
            </a:r>
            <a:r>
              <a:rPr lang="it-IT" sz="2400" dirty="0" smtClean="0"/>
              <a:t> sostenuto dall’</a:t>
            </a:r>
            <a:r>
              <a:rPr lang="it-IT" sz="2400" dirty="0" smtClean="0"/>
              <a:t>azienda </a:t>
            </a:r>
            <a:r>
              <a:rPr lang="it-IT" sz="2400" dirty="0" smtClean="0"/>
              <a:t>nell’esecuzione dei suoi compiti in quanto gli vengono forniti strumenti, attrezzature , risorse</a:t>
            </a:r>
          </a:p>
          <a:p>
            <a:pPr>
              <a:buNone/>
            </a:pPr>
            <a:r>
              <a:rPr lang="it-IT" sz="2400" b="1" dirty="0" smtClean="0"/>
              <a:t>Sorveglia</a:t>
            </a:r>
            <a:r>
              <a:rPr lang="it-IT" sz="2400" b="1" dirty="0"/>
              <a:t> </a:t>
            </a:r>
            <a:r>
              <a:rPr lang="it-IT" sz="2400" b="1" dirty="0" smtClean="0"/>
              <a:t>e</a:t>
            </a:r>
            <a:r>
              <a:rPr lang="it-IT" sz="2400" b="1" dirty="0" smtClean="0"/>
              <a:t> controlla il responsabile del trattamento o l’incaricato del trattamento in molte delle loro funzioni</a:t>
            </a:r>
          </a:p>
          <a:p>
            <a:pPr>
              <a:buNone/>
            </a:pPr>
            <a:r>
              <a:rPr lang="it-IT" sz="2400" b="1" dirty="0" smtClean="0"/>
              <a:t>controlla che sia dato seguito alle richieste dell’autorità di controllo</a:t>
            </a:r>
          </a:p>
          <a:p>
            <a:pPr>
              <a:buNone/>
            </a:pPr>
            <a:r>
              <a:rPr lang="it-IT" sz="2400" dirty="0" smtClean="0"/>
              <a:t>fungere da </a:t>
            </a:r>
            <a:r>
              <a:rPr lang="it-IT" sz="2400" b="1" dirty="0" smtClean="0"/>
              <a:t>punto di contatto per l’autorità di controllo per questioni connesse al trattamento </a:t>
            </a:r>
            <a:r>
              <a:rPr lang="it-IT" sz="2400" b="1" u="sng" dirty="0" smtClean="0"/>
              <a:t>e, se del caso, consultare l’autorità di controllo di propria iniziativa</a:t>
            </a: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it-IT" dirty="0" smtClean="0"/>
              <a:t>Cosa è il PRIVACY OFFICER ???</a:t>
            </a:r>
          </a:p>
          <a:p>
            <a:pPr>
              <a:buNone/>
            </a:pPr>
            <a:endParaRPr lang="it-IT" dirty="0" smtClean="0"/>
          </a:p>
          <a:p>
            <a:pPr marL="514350" indent="-514350">
              <a:buAutoNum type="alphaLcParenR"/>
            </a:pPr>
            <a:r>
              <a:rPr lang="it-IT" dirty="0" smtClean="0"/>
              <a:t>È </a:t>
            </a:r>
            <a:r>
              <a:rPr lang="it-IT" dirty="0" smtClean="0"/>
              <a:t>un  semplice e comunissimo Responsabile della privacy ? </a:t>
            </a:r>
            <a:r>
              <a:rPr lang="it-IT" dirty="0" smtClean="0"/>
              <a:t>Ma allora è un </a:t>
            </a:r>
            <a:r>
              <a:rPr lang="it-IT" dirty="0" err="1" smtClean="0"/>
              <a:t>doppione…</a:t>
            </a:r>
            <a:r>
              <a:rPr lang="it-IT" dirty="0" smtClean="0"/>
              <a:t>..ci </a:t>
            </a:r>
            <a:r>
              <a:rPr lang="it-IT" dirty="0" smtClean="0"/>
              <a:t>sono già. Magari avr</a:t>
            </a:r>
            <a:r>
              <a:rPr lang="it-IT" dirty="0" smtClean="0"/>
              <a:t>à </a:t>
            </a:r>
            <a:r>
              <a:rPr lang="it-IT" dirty="0" smtClean="0"/>
              <a:t>solo quel ruolo..</a:t>
            </a:r>
          </a:p>
          <a:p>
            <a:pPr marL="514350" indent="-514350"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b) </a:t>
            </a:r>
            <a:r>
              <a:rPr lang="it-IT" dirty="0" smtClean="0"/>
              <a:t>è </a:t>
            </a:r>
            <a:r>
              <a:rPr lang="it-IT" dirty="0" smtClean="0"/>
              <a:t>una specie di Organismo di Vigilanza Privacy  ?.....non sarà molto gradito alle </a:t>
            </a:r>
            <a:r>
              <a:rPr lang="it-IT" dirty="0" err="1" smtClean="0"/>
              <a:t>imprese……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Oppure è </a:t>
            </a:r>
            <a:r>
              <a:rPr lang="it-IT" dirty="0" err="1" smtClean="0"/>
              <a:t>……</a:t>
            </a:r>
            <a:r>
              <a:rPr lang="it-IT" dirty="0" smtClean="0"/>
              <a:t> 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c) un capro e</a:t>
            </a:r>
            <a:r>
              <a:rPr lang="it-IT" dirty="0" smtClean="0"/>
              <a:t>spiatorio ? 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	Durante il mandato </a:t>
            </a:r>
            <a:r>
              <a:rPr lang="it-IT" b="1" u="sng" dirty="0" smtClean="0"/>
              <a:t>può essere destituito solo se non soddisfa </a:t>
            </a:r>
            <a:r>
              <a:rPr lang="it-IT" u="sng" dirty="0" smtClean="0"/>
              <a:t>più le condizioni richieste per l’esercizio delle sue funzioni. 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6" name="Picture 2" descr="C:\Documents and Settings\Stefano Aterno\Documenti\cap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996952"/>
            <a:ext cx="1575619" cy="1568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olo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928812"/>
          </a:xfrm>
        </p:spPr>
        <p:txBody>
          <a:bodyPr>
            <a:normAutofit fontScale="90000"/>
          </a:bodyPr>
          <a:lstStyle/>
          <a:p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Grazie per la vostra attenzione</a:t>
            </a:r>
            <a:br>
              <a:rPr lang="it-IT" sz="2400" dirty="0" smtClean="0"/>
            </a:b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2800" dirty="0" smtClean="0">
                <a:hlinkClick r:id="rId2"/>
              </a:rPr>
              <a:t>www.studioaterno.it</a:t>
            </a: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>
                <a:hlinkClick r:id="rId3"/>
              </a:rPr>
              <a:t>s.aterno@studioaterno.it</a:t>
            </a:r>
            <a:br>
              <a:rPr lang="it-IT" sz="2800" dirty="0" smtClean="0">
                <a:hlinkClick r:id="rId3"/>
              </a:rPr>
            </a:br>
            <a:r>
              <a:rPr lang="it-IT" sz="2800" dirty="0" smtClean="0">
                <a:hlinkClick r:id="rId3"/>
              </a:rPr>
              <a:t/>
            </a:r>
            <a:br>
              <a:rPr lang="it-IT" sz="2800" dirty="0" smtClean="0">
                <a:hlinkClick r:id="rId3"/>
              </a:rPr>
            </a:br>
            <a:endParaRPr lang="it-IT" sz="2800" dirty="0" smtClean="0"/>
          </a:p>
        </p:txBody>
      </p:sp>
      <p:pic>
        <p:nvPicPr>
          <p:cNvPr id="40963" name="Segnaposto contenuto 5" descr="logo stefano aternodef copia.t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643438"/>
            <a:ext cx="3687763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Immagine 8" descr="impronta BIT privacy_identità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4365625"/>
            <a:ext cx="1511300" cy="2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>
            <a:off x="2483768" y="28529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Avv. Stefano Aterno  </a:t>
            </a:r>
          </a:p>
          <a:p>
            <a:pPr algn="ctr"/>
            <a:r>
              <a:rPr lang="it-IT" b="1" dirty="0" smtClean="0">
                <a:solidFill>
                  <a:schemeClr val="tx1"/>
                </a:solidFill>
              </a:rPr>
              <a:t>Docente diritto penale dell’informatica </a:t>
            </a:r>
          </a:p>
          <a:p>
            <a:pPr algn="ctr"/>
            <a:r>
              <a:rPr lang="it-IT" b="1" dirty="0" err="1" smtClean="0">
                <a:solidFill>
                  <a:schemeClr val="tx1"/>
                </a:solidFill>
              </a:rPr>
              <a:t>Univ</a:t>
            </a:r>
            <a:r>
              <a:rPr lang="it-IT" b="1" dirty="0" smtClean="0">
                <a:solidFill>
                  <a:schemeClr val="tx1"/>
                </a:solidFill>
              </a:rPr>
              <a:t>. </a:t>
            </a:r>
            <a:r>
              <a:rPr lang="it-IT" b="1" dirty="0" err="1" smtClean="0">
                <a:solidFill>
                  <a:schemeClr val="tx1"/>
                </a:solidFill>
              </a:rPr>
              <a:t>Lum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di</a:t>
            </a:r>
            <a:r>
              <a:rPr kumimoji="0" lang="it-IT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Roma</a:t>
            </a:r>
          </a:p>
          <a:p>
            <a:pPr algn="ctr"/>
            <a:r>
              <a:rPr lang="it-IT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I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 27001 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Lead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Auditor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455</Words>
  <Application>Microsoft Office PowerPoint</Application>
  <PresentationFormat>Presentazione su schermo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 </vt:lpstr>
      <vt:lpstr>   SEZIONE 4              RESPONSABILE DELLA PROTEZIONE DEI DATI    Articolo 35  Designazione del responsabile della protezione dei dati  1. Il responsabile del trattamento e l’incaricato del trattamento designano sistematicamente un responsabile della protezione dei dati quando:  a) il trattamento è effettuato da un’autorità pubblica o da un organismo pubblico, oppure  b) il trattamento è effettuato da un’impresa con 250 o più dipendenti, oppure  c) le attività principali del responsabile del trattamento o dell’incaricato del trattamento consistono in trattamenti che, per la loro natura, il loro oggetto o le loro finalità, richiedono il controllo regolare e sistematico degli interessati.  2. Nei casi di cui al paragrafo 1, lettera b), un gruppo di imprese può nominare un unico responsabile della protezione dei dati. </vt:lpstr>
      <vt:lpstr>Diapositiva 3</vt:lpstr>
      <vt:lpstr>Diapositiva 4</vt:lpstr>
      <vt:lpstr>Diapositiva 5</vt:lpstr>
      <vt:lpstr>Ma non  è che ………….</vt:lpstr>
      <vt:lpstr>Diapositiva 7</vt:lpstr>
      <vt:lpstr>  Grazie per la vostra attenzione   www.studioaterno.it  s.aterno@studioaterno.it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</dc:creator>
  <cp:lastModifiedBy>SA</cp:lastModifiedBy>
  <cp:revision>12</cp:revision>
  <dcterms:created xsi:type="dcterms:W3CDTF">2014-04-05T13:28:56Z</dcterms:created>
  <dcterms:modified xsi:type="dcterms:W3CDTF">2014-04-05T15:07:13Z</dcterms:modified>
</cp:coreProperties>
</file>